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40"/>
  </p:notesMasterIdLst>
  <p:handoutMasterIdLst>
    <p:handoutMasterId r:id="rId41"/>
  </p:handoutMasterIdLst>
  <p:sldIdLst>
    <p:sldId id="274" r:id="rId3"/>
    <p:sldId id="276" r:id="rId4"/>
    <p:sldId id="408" r:id="rId5"/>
    <p:sldId id="447" r:id="rId6"/>
    <p:sldId id="410" r:id="rId7"/>
    <p:sldId id="411" r:id="rId8"/>
    <p:sldId id="414" r:id="rId9"/>
    <p:sldId id="415" r:id="rId10"/>
    <p:sldId id="416" r:id="rId11"/>
    <p:sldId id="417" r:id="rId12"/>
    <p:sldId id="418" r:id="rId13"/>
    <p:sldId id="421" r:id="rId14"/>
    <p:sldId id="422" r:id="rId15"/>
    <p:sldId id="423" r:id="rId16"/>
    <p:sldId id="424" r:id="rId17"/>
    <p:sldId id="425" r:id="rId18"/>
    <p:sldId id="426" r:id="rId19"/>
    <p:sldId id="430" r:id="rId20"/>
    <p:sldId id="427" r:id="rId21"/>
    <p:sldId id="429" r:id="rId22"/>
    <p:sldId id="431" r:id="rId23"/>
    <p:sldId id="433" r:id="rId24"/>
    <p:sldId id="434" r:id="rId25"/>
    <p:sldId id="435" r:id="rId26"/>
    <p:sldId id="436" r:id="rId27"/>
    <p:sldId id="437" r:id="rId28"/>
    <p:sldId id="450" r:id="rId29"/>
    <p:sldId id="438" r:id="rId30"/>
    <p:sldId id="439" r:id="rId31"/>
    <p:sldId id="440" r:id="rId32"/>
    <p:sldId id="441" r:id="rId33"/>
    <p:sldId id="442" r:id="rId34"/>
    <p:sldId id="443" r:id="rId35"/>
    <p:sldId id="349" r:id="rId36"/>
    <p:sldId id="449" r:id="rId37"/>
    <p:sldId id="404" r:id="rId38"/>
    <p:sldId id="448" r:id="rId3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9A2BE3-2D0E-4BDF-9E7B-B5B14B6C6981}">
          <p14:sldIdLst>
            <p14:sldId id="274"/>
            <p14:sldId id="276"/>
            <p14:sldId id="408"/>
          </p14:sldIdLst>
        </p14:section>
        <p14:section name="Data Access Model" id="{6999A462-70A3-4BD1-8D43-16CA8FFA1C97}">
          <p14:sldIdLst>
            <p14:sldId id="447"/>
            <p14:sldId id="410"/>
            <p14:sldId id="411"/>
          </p14:sldIdLst>
        </p14:section>
        <p14:section name="ADO.NET Architecture" id="{82C353F7-560A-45D7-94E6-032D3E4C5981}">
          <p14:sldIdLst>
            <p14:sldId id="414"/>
            <p14:sldId id="415"/>
            <p14:sldId id="416"/>
            <p14:sldId id="417"/>
            <p14:sldId id="418"/>
            <p14:sldId id="421"/>
            <p14:sldId id="422"/>
            <p14:sldId id="423"/>
          </p14:sldIdLst>
        </p14:section>
        <p14:section name="ADO.NET Connection" id="{58CA6193-0B5C-4FA5-9265-B13BA5B71C54}">
          <p14:sldIdLst>
            <p14:sldId id="424"/>
            <p14:sldId id="425"/>
            <p14:sldId id="426"/>
            <p14:sldId id="430"/>
            <p14:sldId id="427"/>
            <p14:sldId id="429"/>
            <p14:sldId id="431"/>
            <p14:sldId id="433"/>
            <p14:sldId id="434"/>
            <p14:sldId id="435"/>
          </p14:sldIdLst>
        </p14:section>
        <p14:section name="SQL Injection" id="{9C8CD5B4-9857-4EB0-A0E8-071E24D8A819}">
          <p14:sldIdLst>
            <p14:sldId id="436"/>
            <p14:sldId id="437"/>
            <p14:sldId id="450"/>
            <p14:sldId id="438"/>
            <p14:sldId id="439"/>
            <p14:sldId id="440"/>
            <p14:sldId id="441"/>
          </p14:sldIdLst>
        </p14:section>
        <p14:section name="Working with Other DBs" id="{A8E604F8-4B04-499A-BE91-4C28F92E430B}">
          <p14:sldIdLst>
            <p14:sldId id="442"/>
            <p14:sldId id="443"/>
          </p14:sldIdLst>
        </p14:section>
        <p14:section name="Conclusion" id="{10E03AB1-9AA8-4E86-9A64-D741901E50A2}">
          <p14:sldIdLst>
            <p14:sldId id="349"/>
            <p14:sldId id="449"/>
            <p14:sldId id="404"/>
            <p14:sldId id="4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ABFF"/>
    <a:srgbClr val="005828"/>
    <a:srgbClr val="00B050"/>
    <a:srgbClr val="003760"/>
    <a:srgbClr val="0070C0"/>
    <a:srgbClr val="C6C0AA"/>
    <a:srgbClr val="FFF0D9"/>
    <a:srgbClr val="FFA72A"/>
    <a:srgbClr val="F0F5FA"/>
    <a:srgbClr val="1A8AF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3" autoAdjust="0"/>
    <p:restoredTop sz="94533" autoAdjust="0"/>
  </p:normalViewPr>
  <p:slideViewPr>
    <p:cSldViewPr>
      <p:cViewPr varScale="1">
        <p:scale>
          <a:sx n="87" d="100"/>
          <a:sy n="87" d="100"/>
        </p:scale>
        <p:origin x="254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31-Oct-17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31-Oct-17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687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348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164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379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416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959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61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884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7667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988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4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80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55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403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120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55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940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14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31-Oct-17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2F5D5A-DC69-433E-A632-9FB51F8BCC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3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3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564205-09EF-4545-B91B-56AA0BAE6D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4A7267A-EBC1-4594-B55A-2CC08026B149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776C118-06DF-4937-AD8E-6A674209DA46}"/>
              </a:ext>
            </a:extLst>
          </p:cNvPr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6600" b="1" kern="1200" noProof="0" dirty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6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B40A7DA-F714-483C-B3C5-40735CBC0307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9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31-Oct-17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2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nnectionstrings.com/sql-serve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25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databases-advanced-entity-framework" TargetMode="External"/><Relationship Id="rId7" Type="http://schemas.openxmlformats.org/officeDocument/2006/relationships/image" Target="../media/image22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24.png"/><Relationship Id="rId5" Type="http://schemas.openxmlformats.org/officeDocument/2006/relationships/image" Target="../media/image21.png"/><Relationship Id="rId15" Type="http://schemas.openxmlformats.org/officeDocument/2006/relationships/image" Target="../media/image26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28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23.png"/><Relationship Id="rId14" Type="http://schemas.openxmlformats.org/officeDocument/2006/relationships/hyperlink" Target="http://www.telenor.bg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5" TargetMode="External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29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32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31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79812" y="457200"/>
            <a:ext cx="7910299" cy="1476352"/>
          </a:xfrm>
        </p:spPr>
        <p:txBody>
          <a:bodyPr/>
          <a:lstStyle/>
          <a:p>
            <a:r>
              <a:rPr lang="en-US" dirty="0"/>
              <a:t>DB Apps Introduction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79812" y="1965299"/>
            <a:ext cx="7910299" cy="1311301"/>
          </a:xfrm>
        </p:spPr>
        <p:txBody>
          <a:bodyPr>
            <a:normAutofit/>
          </a:bodyPr>
          <a:lstStyle/>
          <a:p>
            <a:r>
              <a:rPr lang="en-US" dirty="0"/>
              <a:t>Intro to ADO.NET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84212" y="4410539"/>
            <a:ext cx="3187613" cy="525135"/>
          </a:xfrm>
        </p:spPr>
        <p:txBody>
          <a:bodyPr/>
          <a:lstStyle/>
          <a:p>
            <a:r>
              <a:rPr lang="en-US" noProof="1"/>
              <a:t>SoftUni</a:t>
            </a:r>
            <a:r>
              <a:rPr lang="en-US" dirty="0"/>
              <a:t>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84213" y="488043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684212" y="5641061"/>
            <a:ext cx="3187613" cy="363552"/>
          </a:xfrm>
        </p:spPr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84212" y="5982223"/>
            <a:ext cx="3187613" cy="33123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783" y="3219091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sp>
        <p:nvSpPr>
          <p:cNvPr id="15" name="TextBox 14"/>
          <p:cNvSpPr txBox="1"/>
          <p:nvPr/>
        </p:nvSpPr>
        <p:spPr>
          <a:xfrm rot="576164">
            <a:off x="5897142" y="3360322"/>
            <a:ext cx="1303690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DB Apps</a:t>
            </a:r>
          </a:p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Intro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799" y="3212052"/>
            <a:ext cx="1905000" cy="1905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4" name="Group 13"/>
          <p:cNvGrpSpPr/>
          <p:nvPr/>
        </p:nvGrpSpPr>
        <p:grpSpPr>
          <a:xfrm>
            <a:off x="7999412" y="4673106"/>
            <a:ext cx="1242163" cy="1383599"/>
            <a:chOff x="3969890" y="-38224"/>
            <a:chExt cx="2016224" cy="2245796"/>
          </a:xfrm>
        </p:grpSpPr>
        <p:pic>
          <p:nvPicPr>
            <p:cNvPr id="16" name="Picture 2" descr="database, storage icon"/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9890" y="191348"/>
              <a:ext cx="2016224" cy="2016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4146033" y="-38224"/>
              <a:ext cx="1709985" cy="114900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perspectiveRelaxed"/>
                <a:lightRig rig="soft" dir="t">
                  <a:rot lat="0" lon="0" rev="10800000"/>
                </a:lightRig>
              </a:scene3d>
              <a:sp3d>
                <a:bevelT w="27940" h="12700"/>
                <a:contourClr>
                  <a:srgbClr val="DDDDDD"/>
                </a:contourClr>
              </a:sp3d>
            </a:bodyPr>
            <a:lstStyle/>
            <a:p>
              <a:r>
                <a:rPr lang="en-US" sz="4000" b="1" spc="150" dirty="0">
                  <a:ln w="11430"/>
                  <a:solidFill>
                    <a:srgbClr val="F8F8F8"/>
                  </a:solidFill>
                  <a:effectLst>
                    <a:outerShdw blurRad="25400" algn="tl" rotWithShape="0">
                      <a:srgbClr val="000000">
                        <a:alpha val="43000"/>
                      </a:srgbClr>
                    </a:outerShdw>
                  </a:effectLst>
                </a:rPr>
                <a:t>SQL</a:t>
              </a:r>
            </a:p>
          </p:txBody>
        </p:sp>
      </p:grpSp>
      <p:pic>
        <p:nvPicPr>
          <p:cNvPr id="19" name="Picture 15" descr="http://www.iconarchive.com/icons/tpdkdesign.net/refresh-cl/256/Windows-Table-icon.png"/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8032">
            <a:off x="9546793" y="4702512"/>
            <a:ext cx="1524000" cy="1524000"/>
          </a:xfrm>
          <a:prstGeom prst="rect">
            <a:avLst/>
          </a:prstGeom>
          <a:noFill/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4176680-B1F3-4682-8ED8-3C9DF72C8F3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0" y="2496257"/>
            <a:ext cx="2212117" cy="5517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4C0CDE-72B5-400C-A1A9-674A434C9921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5730" y="3716474"/>
            <a:ext cx="2253081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000" dirty="0"/>
              <a:t>Several standard </a:t>
            </a:r>
            <a:r>
              <a:rPr lang="bg-BG" sz="3000" dirty="0"/>
              <a:t>ADO.NET </a:t>
            </a:r>
            <a:r>
              <a:rPr lang="en-US" sz="3000" dirty="0"/>
              <a:t>Data Providers come as part of .NET Framework</a:t>
            </a:r>
            <a:endParaRPr lang="bg-BG" sz="3000" dirty="0"/>
          </a:p>
          <a:p>
            <a:pPr lvl="1">
              <a:lnSpc>
                <a:spcPct val="100000"/>
              </a:lnSpc>
            </a:pPr>
            <a:r>
              <a:rPr lang="bg-BG" sz="2400" b="1" noProof="1">
                <a:solidFill>
                  <a:srgbClr val="F3BE60"/>
                </a:solidFill>
                <a:latin typeface="Consolas" pitchFamily="49" charset="0"/>
                <a:cs typeface="Consolas" pitchFamily="49" charset="0"/>
              </a:rPr>
              <a:t>SqlClient</a:t>
            </a:r>
            <a:r>
              <a:rPr lang="bg-BG" sz="2400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bg-BG" sz="2800" dirty="0"/>
              <a:t>–</a:t>
            </a:r>
            <a:r>
              <a:rPr lang="en-US" sz="2800" dirty="0"/>
              <a:t> accessing</a:t>
            </a:r>
            <a:r>
              <a:rPr lang="bg-BG" sz="2800" dirty="0"/>
              <a:t> SQL Server</a:t>
            </a:r>
          </a:p>
          <a:p>
            <a:pPr lvl="1">
              <a:lnSpc>
                <a:spcPct val="100000"/>
              </a:lnSpc>
            </a:pPr>
            <a:r>
              <a:rPr lang="bg-BG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OleDB</a:t>
            </a:r>
            <a:r>
              <a:rPr lang="bg-BG" sz="2800" dirty="0"/>
              <a:t> – </a:t>
            </a:r>
            <a:r>
              <a:rPr lang="en-US" sz="2800" dirty="0"/>
              <a:t>accessing standard</a:t>
            </a:r>
            <a:r>
              <a:rPr lang="bg-BG" sz="2800" dirty="0"/>
              <a:t> </a:t>
            </a:r>
            <a:r>
              <a:rPr lang="en-US" sz="2800" dirty="0"/>
              <a:t>OLE DB data sources</a:t>
            </a:r>
            <a:endParaRPr lang="bg-BG" sz="2800" dirty="0"/>
          </a:p>
          <a:p>
            <a:pPr lvl="1">
              <a:lnSpc>
                <a:spcPct val="100000"/>
              </a:lnSpc>
            </a:pPr>
            <a:r>
              <a:rPr lang="bg-BG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Odbc</a:t>
            </a:r>
            <a:r>
              <a:rPr lang="bg-BG" sz="2400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 </a:t>
            </a:r>
            <a:r>
              <a:rPr lang="bg-BG" sz="2800" dirty="0"/>
              <a:t>– </a:t>
            </a:r>
            <a:r>
              <a:rPr lang="en-US" sz="2800" dirty="0"/>
              <a:t>accessing standard</a:t>
            </a:r>
            <a:r>
              <a:rPr lang="bg-BG" sz="2800" dirty="0"/>
              <a:t> ODBC</a:t>
            </a:r>
            <a:r>
              <a:rPr lang="en-US" sz="2800" dirty="0"/>
              <a:t> data sources</a:t>
            </a:r>
            <a:endParaRPr lang="bg-BG" sz="2800" dirty="0"/>
          </a:p>
          <a:p>
            <a:pPr lvl="1">
              <a:lnSpc>
                <a:spcPct val="100000"/>
              </a:lnSpc>
            </a:pPr>
            <a:r>
              <a:rPr lang="bg-BG" sz="24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Oracle</a:t>
            </a:r>
            <a:r>
              <a:rPr lang="bg-BG" sz="2800" dirty="0"/>
              <a:t> – </a:t>
            </a:r>
            <a:r>
              <a:rPr lang="en-US" sz="2800" dirty="0"/>
              <a:t>accessing</a:t>
            </a:r>
            <a:r>
              <a:rPr lang="bg-BG" sz="2800" dirty="0"/>
              <a:t> </a:t>
            </a:r>
            <a:r>
              <a:rPr lang="bg-BG" sz="2800" dirty="0">
                <a:solidFill>
                  <a:schemeClr val="tx2">
                    <a:lumMod val="75000"/>
                  </a:schemeClr>
                </a:solidFill>
              </a:rPr>
              <a:t>Oracle</a:t>
            </a:r>
            <a:r>
              <a:rPr lang="en-US" sz="2800" dirty="0"/>
              <a:t> databases</a:t>
            </a:r>
            <a:endParaRPr lang="bg-BG" sz="2800" dirty="0"/>
          </a:p>
          <a:p>
            <a:pPr>
              <a:lnSpc>
                <a:spcPct val="100000"/>
              </a:lnSpc>
            </a:pPr>
            <a:r>
              <a:rPr lang="en-US" sz="3000" dirty="0"/>
              <a:t>Third party </a:t>
            </a:r>
            <a:r>
              <a:rPr lang="bg-BG" sz="3000" dirty="0"/>
              <a:t>Data Provider</a:t>
            </a:r>
            <a:r>
              <a:rPr lang="en-US" sz="3000" dirty="0"/>
              <a:t>s are available for</a:t>
            </a:r>
            <a:r>
              <a:rPr lang="bg-BG" sz="3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2800" dirty="0">
                <a:solidFill>
                  <a:schemeClr val="tx2">
                    <a:lumMod val="75000"/>
                  </a:schemeClr>
                </a:solidFill>
              </a:rPr>
              <a:t>MySQL</a:t>
            </a:r>
            <a:r>
              <a:rPr lang="en-US" sz="2800" dirty="0"/>
              <a:t>, </a:t>
            </a:r>
            <a:r>
              <a:rPr lang="bg-BG" sz="2800" dirty="0">
                <a:solidFill>
                  <a:schemeClr val="tx2">
                    <a:lumMod val="75000"/>
                  </a:schemeClr>
                </a:solidFill>
              </a:rPr>
              <a:t>PostgreSQL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Interbase</a:t>
            </a:r>
            <a:r>
              <a:rPr lang="bg-BG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DB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2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SQLite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Other RDBMS systems and data sources</a:t>
            </a:r>
          </a:p>
          <a:p>
            <a:pPr lvl="2">
              <a:lnSpc>
                <a:spcPct val="100000"/>
              </a:lnSpc>
            </a:pPr>
            <a:r>
              <a:rPr lang="en-US" sz="2600" dirty="0"/>
              <a:t>SQL Azure, Salesforce CRM, Amazon SimpleDB, …</a:t>
            </a:r>
            <a:endParaRPr lang="bg-BG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Providers in</a:t>
            </a:r>
            <a:r>
              <a:rPr lang="bg-BG" dirty="0"/>
              <a:t> </a:t>
            </a:r>
            <a:r>
              <a:rPr lang="en-US" dirty="0"/>
              <a:t>ADO.NET (2)</a:t>
            </a:r>
          </a:p>
        </p:txBody>
      </p:sp>
    </p:spTree>
    <p:extLst>
      <p:ext uri="{BB962C8B-B14F-4D97-AF65-F5344CB8AC3E}">
        <p14:creationId xmlns:p14="http://schemas.microsoft.com/office/powerpoint/2010/main" val="128631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Retrieving data in connected model</a:t>
            </a:r>
            <a:endParaRPr lang="bg-BG" dirty="0"/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Open a connection</a:t>
            </a:r>
            <a:r>
              <a:rPr lang="bg-BG" dirty="0"/>
              <a:t> 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SqlConnection</a:t>
            </a:r>
            <a:r>
              <a:rPr lang="bg-BG" dirty="0"/>
              <a:t>)</a:t>
            </a: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Execute command 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SqlCommand</a:t>
            </a:r>
            <a:r>
              <a:rPr lang="bg-BG" dirty="0"/>
              <a:t>)</a:t>
            </a: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Process the result set of the query by</a:t>
            </a:r>
            <a:br>
              <a:rPr lang="en-US" dirty="0"/>
            </a:br>
            <a:r>
              <a:rPr lang="en-US" dirty="0"/>
              <a:t>using a reader</a:t>
            </a:r>
            <a:r>
              <a:rPr lang="bg-BG" dirty="0"/>
              <a:t> 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SqlDataReader</a:t>
            </a:r>
            <a:r>
              <a:rPr lang="bg-BG" dirty="0"/>
              <a:t>)</a:t>
            </a: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Close the reader</a:t>
            </a:r>
            <a:endParaRPr lang="bg-BG" dirty="0"/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Close the connection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SqlClient and </a:t>
            </a:r>
            <a:r>
              <a:rPr lang="bg-BG" dirty="0"/>
              <a:t>ADO.NET</a:t>
            </a:r>
            <a:r>
              <a:rPr lang="en-US" dirty="0"/>
              <a:t> Connected Model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9447212" y="3777623"/>
            <a:ext cx="2362200" cy="503237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SqlConnection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9752012" y="2699709"/>
            <a:ext cx="2057400" cy="503238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SqlCommand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9447212" y="1643064"/>
            <a:ext cx="2362200" cy="503237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bg-BG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SqlDataReader</a:t>
            </a:r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 flipV="1">
            <a:off x="10655299" y="4328484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 flipV="1">
            <a:off x="10642599" y="3261684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 flipV="1">
            <a:off x="10629899" y="2190750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  <p:pic>
        <p:nvPicPr>
          <p:cNvPr id="12" name="Picture 2" descr="http://dryicons.com/images/icon_sets/aesthetica/png/128x128/databa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4800600"/>
            <a:ext cx="1676400" cy="1295400"/>
          </a:xfrm>
          <a:prstGeom prst="rect">
            <a:avLst/>
          </a:prstGeom>
          <a:noFill/>
        </p:spPr>
      </p:pic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9971487" y="6204668"/>
            <a:ext cx="1381019" cy="4247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b="1" dirty="0"/>
              <a:t>Database</a:t>
            </a:r>
            <a:endParaRPr lang="bg-BG" b="1" dirty="0"/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auto">
          <a:xfrm>
            <a:off x="7629524" y="2264734"/>
            <a:ext cx="1970088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SqlParameter</a:t>
            </a: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auto">
          <a:xfrm>
            <a:off x="7618412" y="3225172"/>
            <a:ext cx="1970088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SqlParameter</a:t>
            </a:r>
          </a:p>
        </p:txBody>
      </p: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7466012" y="2743200"/>
            <a:ext cx="1970088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SqlParameter</a:t>
            </a:r>
          </a:p>
        </p:txBody>
      </p:sp>
      <p:sp>
        <p:nvSpPr>
          <p:cNvPr id="17" name="Line 9"/>
          <p:cNvSpPr>
            <a:spLocks noChangeShapeType="1"/>
          </p:cNvSpPr>
          <p:nvPr/>
        </p:nvSpPr>
        <p:spPr bwMode="auto">
          <a:xfrm flipH="1" flipV="1">
            <a:off x="9523412" y="2493334"/>
            <a:ext cx="304800" cy="3048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non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  <p:sp>
        <p:nvSpPr>
          <p:cNvPr id="18" name="Line 9"/>
          <p:cNvSpPr>
            <a:spLocks noChangeShapeType="1"/>
          </p:cNvSpPr>
          <p:nvPr/>
        </p:nvSpPr>
        <p:spPr bwMode="auto">
          <a:xfrm flipH="1" flipV="1">
            <a:off x="9371012" y="2950534"/>
            <a:ext cx="457200" cy="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non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  <p:sp>
        <p:nvSpPr>
          <p:cNvPr id="19" name="Line 9"/>
          <p:cNvSpPr>
            <a:spLocks noChangeShapeType="1"/>
          </p:cNvSpPr>
          <p:nvPr/>
        </p:nvSpPr>
        <p:spPr bwMode="auto">
          <a:xfrm flipH="1">
            <a:off x="9523412" y="3102934"/>
            <a:ext cx="304800" cy="2286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non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/>
          </a:p>
        </p:txBody>
      </p:sp>
    </p:spTree>
    <p:extLst>
      <p:ext uri="{BB962C8B-B14F-4D97-AF65-F5344CB8AC3E}">
        <p14:creationId xmlns:p14="http://schemas.microsoft.com/office/powerpoint/2010/main" val="135532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ORM data access model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(Entity Framework Core)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/>
              <a:t>Maps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 tables</a:t>
            </a:r>
            <a:r>
              <a:rPr lang="en-US" dirty="0"/>
              <a:t>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</a:p>
          <a:p>
            <a:pPr lvl="1"/>
            <a:r>
              <a:rPr lang="en-US" dirty="0"/>
              <a:t>Objects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automatically persisted</a:t>
            </a:r>
            <a:r>
              <a:rPr lang="en-US" dirty="0"/>
              <a:t> in the database</a:t>
            </a:r>
          </a:p>
          <a:p>
            <a:pPr lvl="1"/>
            <a:r>
              <a:rPr lang="en-US" dirty="0"/>
              <a:t>Can operate in both connected and disconnected modes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ORM Model</a:t>
            </a: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5343526" y="4800600"/>
            <a:ext cx="2351086" cy="1295400"/>
          </a:xfrm>
          <a:prstGeom prst="ellipse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36000" rIns="36000">
            <a:no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ORM</a:t>
            </a:r>
          </a:p>
          <a:p>
            <a:pPr algn="ctr" eaLnBrk="0" hangingPunct="0">
              <a:lnSpc>
                <a:spcPct val="9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Framework</a:t>
            </a: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2277136" y="4808538"/>
            <a:ext cx="2159000" cy="1287462"/>
          </a:xfrm>
          <a:prstGeom prst="roundRect">
            <a:avLst>
              <a:gd name="adj" fmla="val 3857"/>
            </a:avLst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  <a:effectLst/>
        </p:spPr>
        <p:txBody>
          <a:bodyPr wrap="square">
            <a:no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OO</a:t>
            </a: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Programming</a:t>
            </a: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Language</a:t>
            </a: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4551693" y="5458454"/>
            <a:ext cx="685800" cy="0"/>
          </a:xfrm>
          <a:prstGeom prst="line">
            <a:avLst/>
          </a:prstGeom>
          <a:noFill/>
          <a:ln w="31750">
            <a:solidFill>
              <a:schemeClr val="accent5">
                <a:lumMod val="20000"/>
                <a:lumOff val="8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>
            <a:off x="7813527" y="5465134"/>
            <a:ext cx="687387" cy="0"/>
          </a:xfrm>
          <a:prstGeom prst="line">
            <a:avLst/>
          </a:prstGeom>
          <a:noFill/>
          <a:ln w="31750">
            <a:solidFill>
              <a:schemeClr val="accent5">
                <a:lumMod val="20000"/>
                <a:lumOff val="8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5" name="Picture 2" descr="http://dryicons.com/images/icon_sets/aesthetica/png/128x128/databa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4800600"/>
            <a:ext cx="1676400" cy="1295400"/>
          </a:xfrm>
          <a:prstGeom prst="rect">
            <a:avLst/>
          </a:prstGeom>
          <a:noFill/>
        </p:spPr>
      </p:pic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8610520" y="6128468"/>
            <a:ext cx="1381019" cy="4247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endParaRPr lang="bg-BG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4780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ORM</a:t>
            </a:r>
            <a:r>
              <a:rPr lang="en-US" dirty="0"/>
              <a:t> model benefits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Less code</a:t>
            </a:r>
          </a:p>
          <a:p>
            <a:pPr lvl="1">
              <a:lnSpc>
                <a:spcPct val="100000"/>
              </a:lnSpc>
            </a:pPr>
            <a:r>
              <a:rPr lang="da-DK" dirty="0"/>
              <a:t>Use objects with </a:t>
            </a:r>
            <a:r>
              <a:rPr lang="da-DK" dirty="0">
                <a:solidFill>
                  <a:schemeClr val="tx2">
                    <a:lumMod val="75000"/>
                  </a:schemeClr>
                </a:solidFill>
              </a:rPr>
              <a:t>associations</a:t>
            </a:r>
            <a:r>
              <a:rPr lang="da-DK" dirty="0"/>
              <a:t> instead of tables and SQL</a:t>
            </a:r>
          </a:p>
          <a:p>
            <a:pPr lvl="1">
              <a:lnSpc>
                <a:spcPct val="100000"/>
              </a:lnSpc>
            </a:pPr>
            <a:r>
              <a:rPr lang="da-DK" dirty="0"/>
              <a:t>Integrated object query mechanism</a:t>
            </a:r>
          </a:p>
          <a:p>
            <a:pPr>
              <a:lnSpc>
                <a:spcPct val="100000"/>
              </a:lnSpc>
            </a:pPr>
            <a:r>
              <a:rPr lang="en-US" dirty="0"/>
              <a:t>ORM model drawbacks: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Less flexibility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SQL is automatically generated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Performance issues (sometimes)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ORM Model – Benefits and Problems</a:t>
            </a:r>
          </a:p>
        </p:txBody>
      </p:sp>
    </p:spTree>
    <p:extLst>
      <p:ext uri="{BB962C8B-B14F-4D97-AF65-F5344CB8AC3E}">
        <p14:creationId xmlns:p14="http://schemas.microsoft.com/office/powerpoint/2010/main" val="15434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6393578" cy="5570355"/>
          </a:xfrm>
        </p:spPr>
        <p:txBody>
          <a:bodyPr/>
          <a:lstStyle/>
          <a:p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Entity Framework Core</a:t>
            </a:r>
            <a:r>
              <a:rPr lang="en-US" sz="3000" dirty="0"/>
              <a:t> is a generic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ORM</a:t>
            </a:r>
            <a:r>
              <a:rPr lang="en-US" sz="3000" dirty="0"/>
              <a:t> framework</a:t>
            </a: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/>
              <a:t>Create entity data model mapping the database</a:t>
            </a: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/>
              <a:t>Open an object context</a:t>
            </a:r>
            <a:endParaRPr lang="bg-BG" sz="2600" dirty="0"/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/>
              <a:t>Retrieve data with LINQ / modify the tables in the object context</a:t>
            </a:r>
            <a:endParaRPr lang="en-US" sz="2600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/>
              <a:t>Persist the object context changes into the DB</a:t>
            </a:r>
            <a:endParaRPr lang="bg-BG" sz="2600" dirty="0"/>
          </a:p>
          <a:p>
            <a:pPr marL="871538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/>
              <a:t>Connection is automatically managed</a:t>
            </a:r>
            <a:endParaRPr lang="en-US" sz="3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ADO.NET: Entity Framework Core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7269790" y="3886201"/>
            <a:ext cx="2362200" cy="503237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bg-BG" sz="2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SqlConnection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7269790" y="1958975"/>
            <a:ext cx="2362200" cy="503238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2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ObjectContext</a:t>
            </a:r>
          </a:p>
        </p:txBody>
      </p:sp>
      <p:pic>
        <p:nvPicPr>
          <p:cNvPr id="12" name="Picture 2" descr="http://dryicons.com/images/icon_sets/aesthetica/png/128x128/databa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891" y="4618037"/>
            <a:ext cx="1676400" cy="1295400"/>
          </a:xfrm>
          <a:prstGeom prst="rect">
            <a:avLst/>
          </a:prstGeom>
          <a:noFill/>
        </p:spPr>
      </p:pic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7762166" y="6022105"/>
            <a:ext cx="1381019" cy="4247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auto">
          <a:xfrm>
            <a:off x="9142412" y="1295400"/>
            <a:ext cx="1077912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Entity</a:t>
            </a:r>
          </a:p>
        </p:txBody>
      </p:sp>
      <p:sp>
        <p:nvSpPr>
          <p:cNvPr id="20" name="AutoShape 6"/>
          <p:cNvSpPr>
            <a:spLocks noChangeArrowheads="1"/>
          </p:cNvSpPr>
          <p:nvPr/>
        </p:nvSpPr>
        <p:spPr bwMode="auto">
          <a:xfrm>
            <a:off x="6704012" y="1295400"/>
            <a:ext cx="1077912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Entity</a:t>
            </a:r>
          </a:p>
        </p:txBody>
      </p:sp>
      <p:sp>
        <p:nvSpPr>
          <p:cNvPr id="21" name="AutoShape 6"/>
          <p:cNvSpPr>
            <a:spLocks noChangeArrowheads="1"/>
          </p:cNvSpPr>
          <p:nvPr/>
        </p:nvSpPr>
        <p:spPr bwMode="auto">
          <a:xfrm>
            <a:off x="7923212" y="1143000"/>
            <a:ext cx="1077912" cy="411162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0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Entity</a:t>
            </a:r>
          </a:p>
        </p:txBody>
      </p:sp>
      <p:sp>
        <p:nvSpPr>
          <p:cNvPr id="17" name="AutoShape 5"/>
          <p:cNvSpPr>
            <a:spLocks noChangeArrowheads="1"/>
          </p:cNvSpPr>
          <p:nvPr/>
        </p:nvSpPr>
        <p:spPr bwMode="auto">
          <a:xfrm>
            <a:off x="7269790" y="2840666"/>
            <a:ext cx="2362200" cy="655636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00"/>
            </a:schemeClr>
          </a:solidFill>
          <a:ln w="9525" algn="ctr">
            <a:solidFill>
              <a:schemeClr val="accent5">
                <a:lumMod val="20000"/>
                <a:lumOff val="8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22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EntityClient</a:t>
            </a:r>
          </a:p>
          <a:p>
            <a:pPr algn="ctr"/>
            <a:r>
              <a:rPr lang="en-US" sz="22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Data Provider</a:t>
            </a:r>
            <a:endParaRPr lang="bg-BG" sz="22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 flipV="1">
            <a:off x="8454544" y="2417134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Line 9"/>
          <p:cNvSpPr>
            <a:spLocks noChangeShapeType="1"/>
          </p:cNvSpPr>
          <p:nvPr/>
        </p:nvSpPr>
        <p:spPr bwMode="auto">
          <a:xfrm flipH="1" flipV="1">
            <a:off x="7696864" y="1594886"/>
            <a:ext cx="182526" cy="428847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" name="Line 9"/>
          <p:cNvSpPr>
            <a:spLocks noChangeShapeType="1"/>
          </p:cNvSpPr>
          <p:nvPr/>
        </p:nvSpPr>
        <p:spPr bwMode="auto">
          <a:xfrm flipV="1">
            <a:off x="8457090" y="1502734"/>
            <a:ext cx="1" cy="5334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4" name="Line 9"/>
          <p:cNvSpPr>
            <a:spLocks noChangeShapeType="1"/>
          </p:cNvSpPr>
          <p:nvPr/>
        </p:nvSpPr>
        <p:spPr bwMode="auto">
          <a:xfrm flipV="1">
            <a:off x="9091503" y="1594886"/>
            <a:ext cx="93921" cy="428847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 flipV="1">
            <a:off x="8445978" y="4334503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Line 9"/>
          <p:cNvSpPr>
            <a:spLocks noChangeShapeType="1"/>
          </p:cNvSpPr>
          <p:nvPr/>
        </p:nvSpPr>
        <p:spPr bwMode="auto">
          <a:xfrm flipV="1">
            <a:off x="8457091" y="3483934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triangle" w="med" len="med"/>
            <a:tailEnd type="triangle" w="med" len="med"/>
          </a:ln>
          <a:effectLst>
            <a:outerShdw blurRad="63500" sx="120000" sy="120000" algn="ctr" rotWithShape="0">
              <a:prstClr val="black">
                <a:alpha val="70000"/>
              </a:prstClr>
            </a:outerShdw>
          </a:effectLst>
        </p:spPr>
        <p:txBody>
          <a:bodyPr wrap="none" anchor="ctr"/>
          <a:lstStyle/>
          <a:p>
            <a:endParaRPr lang="bg-BG" b="1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90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413" y="1250474"/>
            <a:ext cx="5942012" cy="3301542"/>
          </a:xfrm>
          <a:prstGeom prst="roundRect">
            <a:avLst>
              <a:gd name="adj" fmla="val 4417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SQL Client Data Provider</a:t>
            </a:r>
            <a:endParaRPr lang="bg-BG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F086F2-5EF1-4E00-AC52-0C7C2C28E1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27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SqlConnection</a:t>
            </a:r>
          </a:p>
          <a:p>
            <a:pPr lvl="1"/>
            <a:r>
              <a:rPr lang="en-US" dirty="0"/>
              <a:t>Establish database connection to</a:t>
            </a:r>
            <a:r>
              <a:rPr lang="bg-BG" dirty="0"/>
              <a:t> SQL Server </a:t>
            </a:r>
          </a:p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SqlCommand</a:t>
            </a:r>
          </a:p>
          <a:p>
            <a:pPr lvl="1"/>
            <a:r>
              <a:rPr lang="en-US" dirty="0"/>
              <a:t>Executes SQL commands on the</a:t>
            </a:r>
            <a:r>
              <a:rPr lang="bg-BG" dirty="0"/>
              <a:t> SQL Server</a:t>
            </a:r>
            <a:r>
              <a:rPr lang="en-US" dirty="0"/>
              <a:t> through an established connection</a:t>
            </a:r>
          </a:p>
          <a:p>
            <a:pPr lvl="1"/>
            <a:r>
              <a:rPr lang="en-US" dirty="0"/>
              <a:t>Could accept parameters 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SQLParameter</a:t>
            </a:r>
            <a:r>
              <a:rPr lang="en-US" dirty="0"/>
              <a:t>)</a:t>
            </a:r>
            <a:endParaRPr lang="bg-BG" dirty="0"/>
          </a:p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SqlDataReader</a:t>
            </a:r>
          </a:p>
          <a:p>
            <a:pPr lvl="1"/>
            <a:r>
              <a:rPr lang="en-US" dirty="0"/>
              <a:t>Retrieves data (record set) from</a:t>
            </a:r>
            <a:r>
              <a:rPr lang="bg-BG" dirty="0"/>
              <a:t> SQL Server</a:t>
            </a:r>
            <a:br>
              <a:rPr lang="en-US" dirty="0"/>
            </a:br>
            <a:r>
              <a:rPr lang="en-US" dirty="0"/>
              <a:t>as a result of SQL query execution</a:t>
            </a:r>
            <a:endParaRPr lang="bg-BG" dirty="0"/>
          </a:p>
          <a:p>
            <a:pPr>
              <a:lnSpc>
                <a:spcPct val="85000"/>
              </a:lnSpc>
              <a:buNone/>
            </a:pPr>
            <a:endParaRPr lang="bg-BG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SqlClient Data Provider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000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SqlConnection</a:t>
            </a:r>
            <a:r>
              <a:rPr lang="en-US" dirty="0"/>
              <a:t> establishes a connection to SQL Server database</a:t>
            </a:r>
          </a:p>
          <a:p>
            <a:pPr lvl="1"/>
            <a:r>
              <a:rPr lang="en-US" dirty="0"/>
              <a:t>Requires a valid connection string</a:t>
            </a:r>
          </a:p>
          <a:p>
            <a:pPr>
              <a:spcBef>
                <a:spcPct val="20000"/>
              </a:spcBef>
            </a:pPr>
            <a:r>
              <a:rPr lang="en-US" dirty="0"/>
              <a:t>Connection string example:</a:t>
            </a:r>
          </a:p>
          <a:p>
            <a:pPr>
              <a:lnSpc>
                <a:spcPct val="100000"/>
              </a:lnSpc>
              <a:spcAft>
                <a:spcPts val="1800"/>
              </a:spcAft>
            </a:pPr>
            <a:endParaRPr lang="en-US" dirty="0"/>
          </a:p>
          <a:p>
            <a:r>
              <a:rPr lang="en-US" dirty="0"/>
              <a:t>Connecting to SQL Server: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noProof="1">
                <a:latin typeface="Consolas" pitchFamily="49" charset="0"/>
                <a:cs typeface="Consolas" pitchFamily="49" charset="0"/>
              </a:rPr>
              <a:t>SqlConnection</a:t>
            </a:r>
            <a:r>
              <a:rPr lang="en-US" dirty="0"/>
              <a:t> Class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327275" y="3200400"/>
            <a:ext cx="7531098" cy="7694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Data Source=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(local)\SQLEXPRESS</a:t>
            </a:r>
            <a:r>
              <a:rPr lang="bg-BG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;Initial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Catalog=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Northwind</a:t>
            </a:r>
            <a:r>
              <a:rPr lang="bg-BG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;Integrated Security=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true</a:t>
            </a:r>
            <a:r>
              <a:rPr lang="bg-BG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337036" y="4714204"/>
            <a:ext cx="7531098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SqlConnection con = new SqlConnection(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"Server=.;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Database=Northwind;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Integrated Security=true");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con.Open();</a:t>
            </a:r>
          </a:p>
        </p:txBody>
      </p:sp>
    </p:spTree>
    <p:extLst>
      <p:ext uri="{BB962C8B-B14F-4D97-AF65-F5344CB8AC3E}">
        <p14:creationId xmlns:p14="http://schemas.microsoft.com/office/powerpoint/2010/main" val="266834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and opening connection to SQL Server (database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SoftUni</a:t>
            </a:r>
            <a:r>
              <a:rPr lang="en-US" dirty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latin typeface="Consolas" pitchFamily="49" charset="0"/>
                <a:cs typeface="Consolas" pitchFamily="49" charset="0"/>
              </a:rPr>
              <a:t>SqlConnection</a:t>
            </a:r>
            <a:r>
              <a:rPr lang="en-US" noProof="1">
                <a:cs typeface="Consolas" pitchFamily="49" charset="0"/>
              </a:rPr>
              <a:t> </a:t>
            </a:r>
            <a:r>
              <a:rPr lang="en-US" dirty="0"/>
              <a:t>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2412" y="2575780"/>
            <a:ext cx="9144000" cy="34440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SqlConnection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dbCon = new 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SqlConnection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"Server=.\\SQLEXPRESS; 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"Database=SoftUni; 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"Integrated Security=true");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dbCon.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Open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using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(dbCon)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// Use the connection to execute SQL commands here …</a:t>
            </a:r>
            <a:endParaRPr lang="bg-BG" sz="2200" b="1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3636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Database connection string</a:t>
            </a:r>
          </a:p>
          <a:p>
            <a:pPr lvl="1"/>
            <a:r>
              <a:rPr lang="en-US" dirty="0"/>
              <a:t>Defines the parameters needed to establish</a:t>
            </a:r>
            <a:br>
              <a:rPr lang="en-US" dirty="0"/>
            </a:br>
            <a:r>
              <a:rPr lang="en-US" dirty="0"/>
              <a:t>the connection to the database</a:t>
            </a:r>
            <a:endParaRPr lang="bg-BG" dirty="0"/>
          </a:p>
          <a:p>
            <a:r>
              <a:rPr lang="en-US" dirty="0"/>
              <a:t>Settings for </a:t>
            </a:r>
            <a:r>
              <a:rPr lang="en-US" dirty="0">
                <a:hlinkClick r:id="rId2"/>
              </a:rPr>
              <a:t>SQL Server connections</a:t>
            </a:r>
            <a:r>
              <a:rPr lang="en-US" dirty="0"/>
              <a:t>:</a:t>
            </a:r>
            <a:endParaRPr lang="bg-BG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Data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cs typeface="Consolas" pitchFamily="49" charset="0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Source</a:t>
            </a:r>
            <a:r>
              <a:rPr lang="bg-BG" b="0" dirty="0"/>
              <a:t> </a:t>
            </a:r>
            <a:r>
              <a:rPr lang="en-US" dirty="0"/>
              <a:t>/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Server</a:t>
            </a:r>
            <a:r>
              <a:rPr lang="bg-BG" dirty="0"/>
              <a:t> – </a:t>
            </a:r>
            <a:r>
              <a:rPr lang="en-US" dirty="0"/>
              <a:t>server name / IP address + database instance name</a:t>
            </a:r>
            <a:endParaRPr lang="bg-BG" dirty="0"/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Database</a:t>
            </a:r>
            <a:r>
              <a:rPr lang="bg-BG" b="0" dirty="0"/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Initial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Catalog</a:t>
            </a:r>
            <a:r>
              <a:rPr lang="en-US" dirty="0"/>
              <a:t> </a:t>
            </a:r>
            <a:r>
              <a:rPr lang="bg-BG" dirty="0"/>
              <a:t>– </a:t>
            </a:r>
            <a:r>
              <a:rPr lang="en-US" dirty="0"/>
              <a:t>database name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User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</a:t>
            </a:r>
            <a:r>
              <a:rPr lang="bg-BG" b="0" dirty="0"/>
              <a:t> </a:t>
            </a:r>
            <a:r>
              <a:rPr lang="en-US" dirty="0"/>
              <a:t>/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Password</a:t>
            </a:r>
            <a:r>
              <a:rPr lang="bg-BG" b="0" dirty="0"/>
              <a:t> </a:t>
            </a:r>
            <a:r>
              <a:rPr lang="bg-BG" dirty="0"/>
              <a:t>– </a:t>
            </a:r>
            <a:r>
              <a:rPr lang="en-US" dirty="0"/>
              <a:t>credentials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</a:rPr>
              <a:t>Integrated Security</a:t>
            </a:r>
            <a:r>
              <a:rPr lang="bg-BG" dirty="0"/>
              <a:t> –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 if credentials are provided</a:t>
            </a:r>
            <a:endParaRPr lang="bg-BG" dirty="0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Connection</a:t>
            </a:r>
            <a:r>
              <a:rPr lang="bg-BG" dirty="0"/>
              <a:t> </a:t>
            </a:r>
            <a:r>
              <a:rPr lang="en-US" dirty="0"/>
              <a:t>String</a:t>
            </a:r>
          </a:p>
        </p:txBody>
      </p:sp>
    </p:spTree>
    <p:extLst>
      <p:ext uri="{BB962C8B-B14F-4D97-AF65-F5344CB8AC3E}">
        <p14:creationId xmlns:p14="http://schemas.microsoft.com/office/powerpoint/2010/main" val="1462626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Data Access Models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ADO.NET Architecture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Accessing SQL Server from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ADO.NET</a:t>
            </a:r>
          </a:p>
          <a:p>
            <a:pPr marL="446088" indent="-446088">
              <a:lnSpc>
                <a:spcPts val="4000"/>
              </a:lnSpc>
              <a:buFontTx/>
              <a:buAutoNum type="arabicPeriod"/>
            </a:pPr>
            <a:r>
              <a:rPr lang="en-US" dirty="0"/>
              <a:t>SQL Injection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E0070D20-8252-4B49-95CB-EDC33E326A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23072" y="1371600"/>
            <a:ext cx="3572162" cy="438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Explicitly opening</a:t>
            </a:r>
            <a:r>
              <a:rPr lang="bg-BG" dirty="0"/>
              <a:t> </a:t>
            </a:r>
            <a:r>
              <a:rPr lang="en-US" dirty="0"/>
              <a:t>and closing a connection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Open()</a:t>
            </a:r>
            <a:r>
              <a:rPr lang="bg-BG" dirty="0"/>
              <a:t> </a:t>
            </a:r>
            <a:r>
              <a:rPr lang="en-US" dirty="0"/>
              <a:t>and</a:t>
            </a:r>
            <a:r>
              <a:rPr lang="bg-BG" dirty="0"/>
              <a:t>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Close()</a:t>
            </a:r>
            <a:r>
              <a:rPr lang="bg-BG" dirty="0"/>
              <a:t> </a:t>
            </a:r>
            <a:r>
              <a:rPr lang="en-US" dirty="0"/>
              <a:t>methods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Works through the connection pool</a:t>
            </a:r>
            <a:endParaRPr lang="bg-BG" dirty="0"/>
          </a:p>
          <a:p>
            <a:pPr>
              <a:lnSpc>
                <a:spcPct val="100000"/>
              </a:lnSpc>
            </a:pPr>
            <a:r>
              <a:rPr lang="en-US" dirty="0"/>
              <a:t>DB connections are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IDisposable</a:t>
            </a:r>
            <a:r>
              <a:rPr lang="en-US" dirty="0"/>
              <a:t> objects</a:t>
            </a:r>
            <a:endParaRPr lang="en-US" noProof="1">
              <a:solidFill>
                <a:schemeClr val="accent5">
                  <a:lumMod val="20000"/>
                  <a:lumOff val="8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dirty="0"/>
              <a:t>Always use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using</a:t>
            </a:r>
            <a:r>
              <a:rPr lang="en-US" dirty="0"/>
              <a:t> construct in C#!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</a:t>
            </a:r>
            <a:r>
              <a:rPr lang="bg-BG" dirty="0"/>
              <a:t> </a:t>
            </a:r>
            <a:r>
              <a:rPr lang="bg-BG" dirty="0">
                <a:latin typeface="Consolas" pitchFamily="49" charset="0"/>
                <a:cs typeface="Consolas" pitchFamily="49" charset="0"/>
              </a:rPr>
              <a:t>SqlConnection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7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More important methods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ExecuteScalar()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Returns a single value</a:t>
            </a:r>
            <a:r>
              <a:rPr lang="bg-BG" dirty="0"/>
              <a:t> (</a:t>
            </a:r>
            <a:r>
              <a:rPr lang="en-US" dirty="0"/>
              <a:t>the value in the first column of the</a:t>
            </a:r>
            <a:r>
              <a:rPr lang="bg-BG" dirty="0"/>
              <a:t> </a:t>
            </a:r>
            <a:r>
              <a:rPr lang="en-US" dirty="0"/>
              <a:t>first row of the result set</a:t>
            </a:r>
            <a:r>
              <a:rPr lang="bg-BG" dirty="0"/>
              <a:t>)</a:t>
            </a:r>
            <a:r>
              <a:rPr lang="en-US" dirty="0"/>
              <a:t> (as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System.Object</a:t>
            </a:r>
            <a:r>
              <a:rPr lang="en-US" dirty="0"/>
              <a:t>)</a:t>
            </a:r>
            <a:endParaRPr lang="bg-BG" dirty="0"/>
          </a:p>
          <a:p>
            <a:pPr lvl="1">
              <a:lnSpc>
                <a:spcPct val="11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ExecuteReader()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Returns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SqlDataReader</a:t>
            </a:r>
          </a:p>
          <a:p>
            <a:pPr lvl="3">
              <a:lnSpc>
                <a:spcPct val="100000"/>
              </a:lnSpc>
            </a:pPr>
            <a:r>
              <a:rPr lang="en-US" dirty="0"/>
              <a:t>It is a cursor over the returned records (result set)</a:t>
            </a:r>
            <a:endParaRPr lang="bg-BG" dirty="0">
              <a:latin typeface="Courier New" pitchFamily="49" charset="0"/>
            </a:endParaRPr>
          </a:p>
          <a:p>
            <a:pPr lvl="2">
              <a:lnSpc>
                <a:spcPct val="100000"/>
              </a:lnSpc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CommandBehavior</a:t>
            </a:r>
            <a:r>
              <a:rPr lang="bg-BG" dirty="0"/>
              <a:t> </a:t>
            </a:r>
            <a:r>
              <a:rPr lang="en-US" dirty="0"/>
              <a:t>– assigns some options</a:t>
            </a:r>
          </a:p>
          <a:p>
            <a:pPr lvl="1">
              <a:lnSpc>
                <a:spcPct val="10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ExecuteNonQuery()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Used for non-query SQL commands,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INSERT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Returns the number of affected rows</a:t>
            </a:r>
            <a:r>
              <a:rPr lang="bg-BG" dirty="0"/>
              <a:t> (</a:t>
            </a:r>
            <a:r>
              <a:rPr lang="bg-BG" b="1" dirty="0" err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bg-BG" dirty="0"/>
              <a:t>)</a:t>
            </a:r>
          </a:p>
          <a:p>
            <a:pPr lvl="2">
              <a:lnSpc>
                <a:spcPct val="100000"/>
              </a:lnSpc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bg-BG" dirty="0"/>
              <a:t> </a:t>
            </a:r>
            <a:r>
              <a:rPr lang="en-US" noProof="1">
                <a:latin typeface="Consolas" pitchFamily="49" charset="0"/>
                <a:cs typeface="Consolas" pitchFamily="49" charset="0"/>
              </a:rPr>
              <a:t>SqlCommand</a:t>
            </a:r>
            <a:r>
              <a:rPr lang="en-US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234956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latin typeface="Consolas" pitchFamily="49" charset="0"/>
                <a:cs typeface="Consolas" pitchFamily="49" charset="0"/>
              </a:rPr>
              <a:t>SqlCommand</a:t>
            </a:r>
            <a:r>
              <a:rPr lang="en-US" dirty="0"/>
              <a:t> 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382351"/>
            <a:ext cx="10287000" cy="456124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SqlConnection dbCon = new SqlConnection(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"Server=.; 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"Database=SoftUni; 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"Integrated Security=true");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dbCon.Open();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using(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dbCon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SqlCommand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command = new </a:t>
            </a:r>
            <a:r>
              <a:rPr lang="bg-BG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SqlCommand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"SELECT COUNT(*) FROM Employees"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</a:t>
            </a:r>
            <a:r>
              <a:rPr lang="bg-BG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on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int employeesCount = (int) 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command.</a:t>
            </a:r>
            <a:r>
              <a:rPr lang="bg-BG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Execute</a:t>
            </a:r>
            <a:r>
              <a:rPr lang="en-US" sz="22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Scalar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Console.WriteLine("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Employees count: 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{0} ",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employeesCount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6862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SqlDataReader</a:t>
            </a:r>
            <a:r>
              <a:rPr lang="en-US" sz="3000" dirty="0"/>
              <a:t> retrieves a sequence of records</a:t>
            </a:r>
            <a:r>
              <a:rPr lang="bg-BG" sz="3000" dirty="0"/>
              <a:t> (</a:t>
            </a:r>
            <a:r>
              <a:rPr lang="en-US" sz="3000" dirty="0"/>
              <a:t>cursor</a:t>
            </a:r>
            <a:r>
              <a:rPr lang="bg-BG" sz="3000" dirty="0"/>
              <a:t>) </a:t>
            </a:r>
            <a:r>
              <a:rPr lang="en-US" sz="3000" dirty="0"/>
              <a:t>returned as</a:t>
            </a:r>
            <a:r>
              <a:rPr lang="bg-BG" sz="3000" dirty="0"/>
              <a:t> </a:t>
            </a:r>
            <a:r>
              <a:rPr lang="en-US" sz="3000" dirty="0"/>
              <a:t>result of an SQL command</a:t>
            </a:r>
            <a:endParaRPr lang="bg-BG" sz="30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Data is available for reading only (can't be changed)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Forward-only row processing (no move back)</a:t>
            </a:r>
          </a:p>
          <a:p>
            <a:pPr>
              <a:lnSpc>
                <a:spcPct val="100000"/>
              </a:lnSpc>
            </a:pPr>
            <a:r>
              <a:rPr lang="en-US" sz="3000" dirty="0"/>
              <a:t>Important properties and methods</a:t>
            </a:r>
            <a:r>
              <a:rPr lang="bg-BG" sz="3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Read()</a:t>
            </a:r>
            <a:r>
              <a:rPr lang="en-US" sz="2800" dirty="0"/>
              <a:t> – moves the cursor forward and returns</a:t>
            </a:r>
            <a:r>
              <a:rPr lang="bg-BG" sz="2800" dirty="0"/>
              <a:t>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en-US" sz="2800" dirty="0"/>
              <a:t> if there is no next record</a:t>
            </a:r>
            <a:endParaRPr lang="bg-BG" sz="2800" dirty="0"/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Indexer[]</a:t>
            </a:r>
            <a:r>
              <a:rPr lang="bg-BG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bg-BG" sz="2800" dirty="0"/>
              <a:t>– </a:t>
            </a:r>
            <a:r>
              <a:rPr lang="en-US" sz="2800" dirty="0"/>
              <a:t>retrieves the value in the current record by given column name or index</a:t>
            </a:r>
            <a:endParaRPr lang="bg-BG" sz="2800" dirty="0"/>
          </a:p>
          <a:p>
            <a:pPr lvl="1">
              <a:lnSpc>
                <a:spcPct val="10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Close()</a:t>
            </a:r>
            <a:r>
              <a:rPr lang="en-US" sz="2800" dirty="0"/>
              <a:t> </a:t>
            </a:r>
            <a:r>
              <a:rPr lang="bg-BG" sz="2800" dirty="0"/>
              <a:t>– </a:t>
            </a:r>
            <a:r>
              <a:rPr lang="en-US" sz="2800" dirty="0"/>
              <a:t>closes the cursor</a:t>
            </a:r>
            <a:r>
              <a:rPr lang="bg-BG" sz="2800" dirty="0"/>
              <a:t> </a:t>
            </a:r>
            <a:r>
              <a:rPr lang="en-US" sz="2800" dirty="0"/>
              <a:t>and releases resources</a:t>
            </a:r>
            <a:endParaRPr lang="bg-BG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bg-BG" dirty="0"/>
              <a:t> </a:t>
            </a:r>
            <a:r>
              <a:rPr lang="bg-BG" dirty="0">
                <a:latin typeface="Consolas" pitchFamily="49" charset="0"/>
                <a:cs typeface="Consolas" pitchFamily="49" charset="0"/>
              </a:rPr>
              <a:t>SqlDataReader</a:t>
            </a:r>
            <a:r>
              <a:rPr lang="en-US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161013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itchFamily="49" charset="0"/>
                <a:cs typeface="Consolas" pitchFamily="49" charset="0"/>
              </a:rPr>
              <a:t>SqlDataReader</a:t>
            </a:r>
            <a:r>
              <a:rPr lang="en-US" dirty="0"/>
              <a:t> – Example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5612" y="990600"/>
            <a:ext cx="11125200" cy="55861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SqlConnection dbCon = new SqlConnection(…);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dbCon.Open();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using(dbCon)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  <a:endParaRPr lang="bg-BG" sz="21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SqlCommand command = new SqlCommand(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"SELECT * FROM Employees"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on);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SqlDataReader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reader = command.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ExecuteReader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using (reader)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while (reader.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Read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())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string firstName = (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tring)reader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[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FirstName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string lastName = (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tring)reader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[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LastName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decimal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salary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= (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decimal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)reader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[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Salary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</a:t>
            </a:r>
            <a:r>
              <a:rPr lang="bg-BG" sz="2100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]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Console.WriteLine("{0} {1} - {2}",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firstName, lastName, </a:t>
            </a:r>
            <a:r>
              <a:rPr lang="en-US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salary</a:t>
            </a: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1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4646612" y="3048000"/>
            <a:ext cx="3733800" cy="979408"/>
          </a:xfrm>
          <a:prstGeom prst="wedgeRoundRectCallout">
            <a:avLst>
              <a:gd name="adj1" fmla="val -60289"/>
              <a:gd name="adj2" fmla="val 2382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Fetch more rows</a:t>
            </a:r>
          </a:p>
          <a:p>
            <a:pPr algn="ctr"/>
            <a:r>
              <a:rPr lang="en-US" sz="2800" dirty="0">
                <a:solidFill>
                  <a:srgbClr val="FFFFFF"/>
                </a:solidFill>
              </a:rPr>
              <a:t>until finished</a:t>
            </a:r>
            <a:endParaRPr lang="bg-BG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90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Injection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SQL Injection? How to Prevent It?</a:t>
            </a:r>
          </a:p>
        </p:txBody>
      </p:sp>
      <p:pic>
        <p:nvPicPr>
          <p:cNvPr id="1026" name="Picture 2" descr="Image result for sql injection">
            <a:extLst>
              <a:ext uri="{FF2B5EF4-FFF2-40B4-BE49-F238E27FC236}">
                <a16:creationId xmlns:a16="http://schemas.microsoft.com/office/drawing/2014/main" id="{98D29FA8-635C-4DA7-B278-71AB6A918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012" y="945096"/>
            <a:ext cx="7162802" cy="3452470"/>
          </a:xfrm>
          <a:prstGeom prst="roundRect">
            <a:avLst>
              <a:gd name="adj" fmla="val 1190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382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SQL Injection? (1)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141413" y="1905000"/>
            <a:ext cx="9905998" cy="41888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bool IsPasswordValid(string username, string password)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string sql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sym typeface="Wingdings" pitchFamily="2" charset="2"/>
              </a:rPr>
              <a:t>  $"SELECT COUNT(*) FROM Users 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$"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sym typeface="Wingdings" pitchFamily="2" charset="2"/>
              </a:rPr>
              <a:t>WHERE UserName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'{username}'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sym typeface="Wingdings" pitchFamily="2" charset="2"/>
              </a:rPr>
              <a:t> AND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$"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sym typeface="Wingdings" pitchFamily="2" charset="2"/>
              </a:rPr>
              <a:t>PasswordHash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'{CalcSHA1(password)}'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SqlCommand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cmd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= new SqlCommand(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sql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dbC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on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nection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);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int matchedUsersCount = (int) cmd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.Execute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Scalar</a:t>
            </a: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return matchedUsersCount &gt; 0;</a:t>
            </a:r>
            <a:endParaRPr lang="bg-BG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  <a:endParaRPr lang="en-US" sz="22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394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SQL Injection? (2)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89726" y="2514600"/>
            <a:ext cx="10876686" cy="308392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bool normalLogin =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IsPasswordValid("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peter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qwerty123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"); // true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bool sqlInjectedLogin = 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IsPasswordValid("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' or 1=1 --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qwerty123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"); // true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bool evilHackerCreatesNewUser = 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IsPasswordValid("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 INSERT INTO Users VALUES('hacker','') --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qwerty123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");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3944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following SQL commands are executed: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Usual password check (no SQL injection):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  <a:spcBef>
                <a:spcPts val="3000"/>
              </a:spcBef>
            </a:pPr>
            <a:r>
              <a:rPr lang="en-US" dirty="0"/>
              <a:t>SQL-injected password check:</a:t>
            </a:r>
          </a:p>
          <a:p>
            <a:pPr lvl="1">
              <a:lnSpc>
                <a:spcPct val="100000"/>
              </a:lnSpc>
            </a:pPr>
            <a:endParaRPr lang="en-US" sz="2600" dirty="0"/>
          </a:p>
          <a:p>
            <a:pPr lvl="1">
              <a:lnSpc>
                <a:spcPct val="100000"/>
              </a:lnSpc>
              <a:spcBef>
                <a:spcPts val="3000"/>
              </a:spcBef>
            </a:pPr>
            <a:r>
              <a:rPr lang="en-US" dirty="0"/>
              <a:t>SQL-injected INSERT command:</a:t>
            </a:r>
            <a:endParaRPr lang="bg-BG" dirty="0"/>
          </a:p>
          <a:p>
            <a:pPr lvl="1">
              <a:lnSpc>
                <a:spcPct val="100000"/>
              </a:lnSpc>
              <a:spcBef>
                <a:spcPts val="3000"/>
              </a:spcBef>
            </a:pPr>
            <a:endParaRPr lang="bg-BG" sz="2600" dirty="0"/>
          </a:p>
          <a:p>
            <a:pPr lvl="1">
              <a:lnSpc>
                <a:spcPct val="100000"/>
              </a:lnSpc>
            </a:pPr>
            <a:endParaRPr lang="bg-BG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SQL Injection Work?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065212" y="2534674"/>
            <a:ext cx="89916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COUNT(*) FROM Users WHERE UserName = '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peter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</a:t>
            </a:r>
            <a:b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</a:b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and PasswordHash = 'XOwXWxZePV5iyeE86Ejvb+rIG/8='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065212" y="3918227"/>
            <a:ext cx="8991600" cy="7078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COUNT(*) FROM Users WHERE UserName = '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' or 1=1</a:t>
            </a:r>
            <a:b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</a:b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--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 and PasswordHash = 'XOwXWxZePV5iyeE86Ejvb+rIG/8='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065212" y="5492018"/>
            <a:ext cx="899160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COUNT(*) FROM Users WHERE UserName = '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</a:t>
            </a:r>
            <a:b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</a:b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INSERT INTO Users VALUES('hacker','')</a:t>
            </a:r>
            <a:b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</a:b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--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 and PasswordHash = 'XOwXWxZePV5iyeE86Ejvb+rIG/8='</a:t>
            </a:r>
            <a:endParaRPr lang="bg-BG" sz="20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3760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Ways to prevent the SQL injection:</a:t>
            </a:r>
          </a:p>
          <a:p>
            <a:pPr lvl="1"/>
            <a:r>
              <a:rPr lang="en-US" dirty="0"/>
              <a:t>SQL-escape all data coming from the user: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r>
              <a:rPr lang="en-US" dirty="0"/>
              <a:t>Not recommended: use as last resort only!</a:t>
            </a:r>
          </a:p>
          <a:p>
            <a:pPr lvl="1"/>
            <a:r>
              <a:rPr lang="en-US" dirty="0"/>
              <a:t>Preferred approach:</a:t>
            </a:r>
          </a:p>
          <a:p>
            <a:pPr lvl="2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parameterized queries</a:t>
            </a:r>
          </a:p>
          <a:p>
            <a:pPr lvl="2"/>
            <a:r>
              <a:rPr lang="en-US" dirty="0"/>
              <a:t>Separate the SQL command from its arguments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Preventing SQL Injection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065212" y="2438400"/>
            <a:ext cx="9067800" cy="17851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string escapedUsername = username.Replace("'", "''");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string sql =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SELECT COUNT(*) FROM Users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WHERE UserName = '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 + escapedUsername + "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 and 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 +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PasswordHash = '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 + CalcSHA1(password) + "</a:t>
            </a:r>
            <a:r>
              <a:rPr lang="en-US" sz="2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'</a:t>
            </a: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21900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dirty="0" err="1"/>
              <a:t>CSharpDB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9761108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bg-BG" dirty="0"/>
              <a:t> </a:t>
            </a:r>
            <a:r>
              <a:rPr lang="bg-BG" dirty="0">
                <a:latin typeface="Consolas" pitchFamily="49" charset="0"/>
                <a:cs typeface="Consolas" pitchFamily="49" charset="0"/>
              </a:rPr>
              <a:t>SqlParameter</a:t>
            </a:r>
            <a:r>
              <a:rPr lang="en-US" dirty="0"/>
              <a:t>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are</a:t>
            </a:r>
            <a:r>
              <a:rPr lang="bg-BG" dirty="0"/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SqlParameters</a:t>
            </a:r>
            <a:r>
              <a:rPr lang="bg-BG" dirty="0"/>
              <a:t>?</a:t>
            </a:r>
          </a:p>
          <a:p>
            <a:pPr lvl="1">
              <a:spcBef>
                <a:spcPts val="0"/>
              </a:spcBef>
            </a:pPr>
            <a:r>
              <a:rPr lang="bg-BG" dirty="0"/>
              <a:t>SQL </a:t>
            </a:r>
            <a:r>
              <a:rPr lang="en-US" dirty="0"/>
              <a:t>queries and stored procedures</a:t>
            </a:r>
            <a:r>
              <a:rPr lang="bg-BG" dirty="0"/>
              <a:t> </a:t>
            </a:r>
            <a:r>
              <a:rPr lang="en-US" dirty="0"/>
              <a:t>can have input and output parameters</a:t>
            </a:r>
            <a:endParaRPr lang="bg-BG" dirty="0"/>
          </a:p>
          <a:p>
            <a:pPr lvl="1">
              <a:spcBef>
                <a:spcPts val="0"/>
              </a:spcBef>
            </a:pPr>
            <a:r>
              <a:rPr lang="en-US" dirty="0"/>
              <a:t>Accessed through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Parameters</a:t>
            </a:r>
            <a:r>
              <a:rPr lang="bg-BG" dirty="0"/>
              <a:t> </a:t>
            </a:r>
            <a:r>
              <a:rPr lang="en-US" dirty="0"/>
              <a:t>property of the</a:t>
            </a:r>
            <a:r>
              <a:rPr lang="bg-BG" dirty="0"/>
              <a:t>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SqlCommand</a:t>
            </a:r>
            <a:r>
              <a:rPr lang="bg-BG" dirty="0"/>
              <a:t> </a:t>
            </a:r>
            <a:r>
              <a:rPr lang="en-US" dirty="0"/>
              <a:t>class</a:t>
            </a:r>
            <a:endParaRPr lang="bg-BG" dirty="0"/>
          </a:p>
          <a:p>
            <a:pPr>
              <a:spcAft>
                <a:spcPts val="0"/>
              </a:spcAft>
            </a:pPr>
            <a:r>
              <a:rPr lang="en-US" dirty="0"/>
              <a:t>Properties of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SqlParameter</a:t>
            </a:r>
            <a:r>
              <a:rPr lang="bg-BG" dirty="0"/>
              <a:t>:</a:t>
            </a:r>
          </a:p>
          <a:p>
            <a:pPr lvl="1">
              <a:spcBef>
                <a:spcPts val="0"/>
              </a:spcBef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ParameterName</a:t>
            </a:r>
            <a:r>
              <a:rPr lang="bg-BG" dirty="0"/>
              <a:t> – </a:t>
            </a:r>
            <a:r>
              <a:rPr lang="en-US" dirty="0"/>
              <a:t>name of the parameter</a:t>
            </a:r>
            <a:endParaRPr lang="bg-BG" dirty="0"/>
          </a:p>
          <a:p>
            <a:pPr lvl="1">
              <a:spcBef>
                <a:spcPts val="0"/>
              </a:spcBef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DbType</a:t>
            </a:r>
            <a:r>
              <a:rPr lang="bg-BG" dirty="0"/>
              <a:t> – </a:t>
            </a:r>
            <a:r>
              <a:rPr lang="en-US" dirty="0"/>
              <a:t>SQL type</a:t>
            </a:r>
            <a:r>
              <a:rPr lang="bg-BG" dirty="0"/>
              <a:t> (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NVarChar</a:t>
            </a:r>
            <a:r>
              <a:rPr lang="bg-BG" dirty="0"/>
              <a:t>, </a:t>
            </a: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Timestamp</a:t>
            </a:r>
            <a:r>
              <a:rPr lang="bg-BG" dirty="0"/>
              <a:t>, …)</a:t>
            </a:r>
          </a:p>
          <a:p>
            <a:pPr lvl="1">
              <a:spcBef>
                <a:spcPts val="0"/>
              </a:spcBef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Size</a:t>
            </a:r>
            <a:r>
              <a:rPr lang="bg-BG" dirty="0"/>
              <a:t> – </a:t>
            </a:r>
            <a:r>
              <a:rPr lang="en-US" dirty="0"/>
              <a:t>size of the type</a:t>
            </a:r>
            <a:r>
              <a:rPr lang="bg-BG" dirty="0"/>
              <a:t> (</a:t>
            </a:r>
            <a:r>
              <a:rPr lang="en-US" dirty="0"/>
              <a:t>if applicable</a:t>
            </a:r>
            <a:r>
              <a:rPr lang="bg-BG" dirty="0"/>
              <a:t>)</a:t>
            </a:r>
          </a:p>
          <a:p>
            <a:pPr lvl="1">
              <a:spcBef>
                <a:spcPts val="0"/>
              </a:spcBef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Direction</a:t>
            </a:r>
            <a:r>
              <a:rPr lang="bg-BG" dirty="0"/>
              <a:t> – </a:t>
            </a:r>
            <a:r>
              <a:rPr lang="en-US" dirty="0"/>
              <a:t>input / output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38035" y="6495807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5" name="Picture 2" descr="C:\Users\Peter\Pictures\Kartinki Telerik\warp.jpg"/>
          <p:cNvPicPr>
            <a:picLocks noChangeAspect="1" noChangeArrowheads="1"/>
          </p:cNvPicPr>
          <p:nvPr/>
        </p:nvPicPr>
        <p:blipFill>
          <a:blip r:embed="rId2" cstate="screen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612" y="4038600"/>
            <a:ext cx="2575297" cy="2236443"/>
          </a:xfrm>
          <a:prstGeom prst="roundRect">
            <a:avLst>
              <a:gd name="adj" fmla="val 50000"/>
            </a:avLst>
          </a:prstGeom>
          <a:noFill/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04433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Parameterized Commands </a:t>
            </a:r>
            <a:r>
              <a:rPr lang="bg-BG" dirty="0"/>
              <a:t>– </a:t>
            </a:r>
            <a:r>
              <a:rPr lang="en-US" dirty="0"/>
              <a:t>Example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912812" y="1021251"/>
            <a:ext cx="10363200" cy="55037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void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InsertProject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(string name, string description, DateTime startDate)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SqlCommand cmd = new SqlCommand(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"INSERT INTO Projects " +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"(Name, Description, StartDate, EndDate) VALUES " +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  "(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@desc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@start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@end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)", dbCon);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cmd.Parameters.AddWithValue("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@name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name);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cmd.Parameters.AddWithValue("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@desc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description);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cmd.Parameters.AddWithValue("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@start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", startDate);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  cmd.ExecuteNonQuery();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sym typeface="Wingdings" pitchFamily="2" charset="2"/>
              </a:rPr>
              <a:t>}</a:t>
            </a:r>
            <a:endParaRPr lang="bg-BG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569302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12" y="685800"/>
            <a:ext cx="7341158" cy="4098438"/>
          </a:xfrm>
          <a:prstGeom prst="roundRect">
            <a:avLst>
              <a:gd name="adj" fmla="val 10231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414" y="5029200"/>
            <a:ext cx="11429998" cy="1568497"/>
          </a:xfrm>
        </p:spPr>
        <p:txBody>
          <a:bodyPr/>
          <a:lstStyle/>
          <a:p>
            <a:r>
              <a:rPr lang="en-US" dirty="0"/>
              <a:t>Connecting to</a:t>
            </a:r>
            <a:br>
              <a:rPr lang="en-US" dirty="0"/>
            </a:br>
            <a:r>
              <a:rPr lang="en-US" dirty="0"/>
              <a:t>Non-Microsoft Databases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04239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bg-BG" dirty="0"/>
              <a:t>ADO.NET </a:t>
            </a:r>
            <a:r>
              <a:rPr lang="en-US" dirty="0"/>
              <a:t>supports accessing various databases via their </a:t>
            </a:r>
            <a:r>
              <a:rPr lang="bg-BG" dirty="0"/>
              <a:t>Data Providers:</a:t>
            </a:r>
          </a:p>
          <a:p>
            <a:pPr lvl="1">
              <a:lnSpc>
                <a:spcPct val="9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OLE DB </a:t>
            </a:r>
            <a:r>
              <a:rPr lang="bg-BG" dirty="0"/>
              <a:t>– </a:t>
            </a:r>
            <a:r>
              <a:rPr lang="en-US" dirty="0"/>
              <a:t>supported internally in ADO.NET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Access any OLE DB-compliant data source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E.g. MS Access, MS Excel, MS Project, MS Exchange, Windows Active Directory, text files</a:t>
            </a:r>
            <a:endParaRPr lang="bg-BG" dirty="0"/>
          </a:p>
          <a:p>
            <a:pPr lvl="1">
              <a:lnSpc>
                <a:spcPct val="9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Oracle</a:t>
            </a:r>
            <a:r>
              <a:rPr lang="bg-BG" dirty="0"/>
              <a:t> – </a:t>
            </a:r>
            <a:r>
              <a:rPr lang="en-US" dirty="0"/>
              <a:t>supported internally in ADO.NET</a:t>
            </a:r>
            <a:endParaRPr lang="bg-BG" dirty="0"/>
          </a:p>
          <a:p>
            <a:pPr lvl="1">
              <a:lnSpc>
                <a:spcPct val="90000"/>
              </a:lnSpc>
            </a:pPr>
            <a:r>
              <a:rPr lang="bg-BG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MySQL</a:t>
            </a:r>
            <a:r>
              <a:rPr lang="bg-BG" dirty="0"/>
              <a:t> – </a:t>
            </a:r>
            <a:r>
              <a:rPr lang="en-US" dirty="0"/>
              <a:t>third party extension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Connecting to Non-Microsoft Databases</a:t>
            </a:r>
          </a:p>
        </p:txBody>
      </p:sp>
    </p:spTree>
    <p:extLst>
      <p:ext uri="{BB962C8B-B14F-4D97-AF65-F5344CB8AC3E}">
        <p14:creationId xmlns:p14="http://schemas.microsoft.com/office/powerpoint/2010/main" val="42139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7199400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/>
              <a:t>ADO.NET provides an interface between our apps and the database engine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/>
              <a:t>Different engines can be used with other data providers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3200" dirty="0"/>
              <a:t>SQL commands must be parametrized to prevent malicious behavior</a:t>
            </a:r>
          </a:p>
          <a:p>
            <a:pPr>
              <a:lnSpc>
                <a:spcPct val="100000"/>
              </a:lnSpc>
            </a:pP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5AC999-C7A8-4E75-95EC-2CD8F3CFBD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218612" y="1295400"/>
            <a:ext cx="2253081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DB Apps 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https://softuni.bg/courses/databases-advanced-entity-framework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5"/>
              </a:rPr>
              <a:t>Databases</a:t>
            </a:r>
            <a:r>
              <a:rPr lang="en-US" sz="2000" dirty="0"/>
              <a:t>" 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485" y="3265920"/>
            <a:ext cx="1467096" cy="365922"/>
          </a:xfrm>
          <a:prstGeom prst="rect">
            <a:avLst/>
          </a:prstGeom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1224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5F848-B858-442A-A11B-296D7AE6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20B0D-3E89-4F76-AEDB-6C3B938E44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to a DB through C#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4FE5A3-213C-4A5C-A9A4-36E2CC89D4A3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652" y="1066800"/>
            <a:ext cx="4867521" cy="3634740"/>
          </a:xfrm>
          <a:prstGeom prst="roundRect">
            <a:avLst>
              <a:gd name="adj" fmla="val 8139"/>
            </a:avLst>
          </a:prstGeom>
        </p:spPr>
      </p:pic>
    </p:spTree>
    <p:extLst>
      <p:ext uri="{BB962C8B-B14F-4D97-AF65-F5344CB8AC3E}">
        <p14:creationId xmlns:p14="http://schemas.microsoft.com/office/powerpoint/2010/main" val="3485874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Connected data access model</a:t>
            </a:r>
          </a:p>
          <a:p>
            <a:pPr lvl="1"/>
            <a:r>
              <a:rPr lang="en-US" dirty="0"/>
              <a:t>Applicable to an environment where the database is constantly available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Model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8368877" y="4265614"/>
            <a:ext cx="54053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DB</a:t>
            </a:r>
            <a:endParaRPr lang="bg-BG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13" name="Text Box 12"/>
          <p:cNvSpPr txBox="1">
            <a:spLocks noChangeArrowheads="1"/>
          </p:cNvSpPr>
          <p:nvPr/>
        </p:nvSpPr>
        <p:spPr bwMode="auto">
          <a:xfrm>
            <a:off x="4897422" y="3875567"/>
            <a:ext cx="2228880" cy="105259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30000"/>
              </a:lnSpc>
            </a:pP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constantly open</a:t>
            </a:r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eaLnBrk="1" hangingPunct="1">
              <a:lnSpc>
                <a:spcPct val="130000"/>
              </a:lnSpc>
            </a:pP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connection</a:t>
            </a:r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Line 8"/>
          <p:cNvSpPr>
            <a:spLocks noChangeShapeType="1"/>
          </p:cNvSpPr>
          <p:nvPr/>
        </p:nvSpPr>
        <p:spPr bwMode="auto">
          <a:xfrm flipV="1">
            <a:off x="4189412" y="4440866"/>
            <a:ext cx="3657600" cy="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 type="stealth" w="lg" len="lg"/>
            <a:tailEnd type="stealth" w="lg" len="lg"/>
          </a:ln>
          <a:effectLst/>
        </p:spPr>
        <p:txBody>
          <a:bodyPr wrap="none" anchor="ctr"/>
          <a:lstStyle/>
          <a:p>
            <a:endParaRPr lang="bg-BG"/>
          </a:p>
        </p:txBody>
      </p:sp>
      <p:sp>
        <p:nvSpPr>
          <p:cNvPr id="17" name="Text Box 9"/>
          <p:cNvSpPr txBox="1">
            <a:spLocks noChangeArrowheads="1"/>
          </p:cNvSpPr>
          <p:nvPr/>
        </p:nvSpPr>
        <p:spPr bwMode="auto">
          <a:xfrm>
            <a:off x="7924688" y="5061668"/>
            <a:ext cx="1381019" cy="4247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2174004" y="5105400"/>
            <a:ext cx="2396408" cy="4247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ADO.NET client</a:t>
            </a:r>
            <a:endParaRPr lang="bg-BG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8422852" y="4267201"/>
            <a:ext cx="54053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DB</a:t>
            </a:r>
            <a:endParaRPr lang="bg-BG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pic>
        <p:nvPicPr>
          <p:cNvPr id="9218" name="Picture 2" descr="http://dryicons.com/images/icon_sets/aesthetica/png/128x128/databa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180" y="3733800"/>
            <a:ext cx="1371600" cy="1219200"/>
          </a:xfrm>
          <a:prstGeom prst="rect">
            <a:avLst/>
          </a:prstGeom>
          <a:noFill/>
        </p:spPr>
      </p:pic>
      <p:grpSp>
        <p:nvGrpSpPr>
          <p:cNvPr id="15" name="Group 14"/>
          <p:cNvGrpSpPr/>
          <p:nvPr/>
        </p:nvGrpSpPr>
        <p:grpSpPr>
          <a:xfrm>
            <a:off x="2513012" y="3429000"/>
            <a:ext cx="1752600" cy="1771650"/>
            <a:chOff x="1066800" y="3581400"/>
            <a:chExt cx="1619250" cy="1619250"/>
          </a:xfrm>
        </p:grpSpPr>
        <p:pic>
          <p:nvPicPr>
            <p:cNvPr id="9222" name="Picture 6" descr="http://symphony.lotus.com/software/lotus/symphony/gallery.nsf/atom_clipArt/D06A76F82AC365B18525759600325093/$File/Icon-Computer02-Black.png"/>
            <p:cNvPicPr>
              <a:picLocks noChangeAspect="1" noChangeArrowheads="1"/>
            </p:cNvPicPr>
            <p:nvPr/>
          </p:nvPicPr>
          <p:blipFill>
            <a:blip r:embed="rId4" cstate="print">
              <a:lum bright="30000"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3581400"/>
              <a:ext cx="1619250" cy="1619250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 rot="21433289">
              <a:off x="1458466" y="4051838"/>
              <a:ext cx="803550" cy="2813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ADO.NET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90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Connected data access model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SqlClient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Benefits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Concurrency control is easier to maintain</a:t>
            </a:r>
          </a:p>
          <a:p>
            <a:pPr lvl="2"/>
            <a:r>
              <a:rPr lang="en-US" dirty="0"/>
              <a:t>Better chance to work with the most recent version of the data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Drawbacks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Needs a constant reliable network</a:t>
            </a:r>
          </a:p>
          <a:p>
            <a:pPr lvl="2"/>
            <a:r>
              <a:rPr lang="en-US" dirty="0"/>
              <a:t>Problems when scalability is an issue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Connected Model: Benefits and Drawbacks</a:t>
            </a:r>
          </a:p>
        </p:txBody>
      </p:sp>
    </p:spTree>
    <p:extLst>
      <p:ext uri="{BB962C8B-B14F-4D97-AF65-F5344CB8AC3E}">
        <p14:creationId xmlns:p14="http://schemas.microsoft.com/office/powerpoint/2010/main" val="350255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2" y="990600"/>
            <a:ext cx="7232904" cy="3719780"/>
          </a:xfrm>
          <a:prstGeom prst="roundRect">
            <a:avLst>
              <a:gd name="adj" fmla="val 9292"/>
            </a:avLst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664" y="5334000"/>
            <a:ext cx="10363200" cy="820600"/>
          </a:xfrm>
        </p:spPr>
        <p:txBody>
          <a:bodyPr/>
          <a:lstStyle/>
          <a:p>
            <a:r>
              <a:rPr lang="en-US"/>
              <a:t>ADO.NET Architecture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7706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ADO.NET</a:t>
            </a:r>
            <a:r>
              <a:rPr lang="en-US" dirty="0"/>
              <a:t> is a standard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.NET class library </a:t>
            </a:r>
            <a:r>
              <a:rPr lang="en-US" dirty="0"/>
              <a:t>for accessing databases, processing data and XML</a:t>
            </a:r>
          </a:p>
          <a:p>
            <a:pPr>
              <a:lnSpc>
                <a:spcPts val="3600"/>
              </a:lnSpc>
            </a:pPr>
            <a:r>
              <a:rPr lang="en-US" dirty="0"/>
              <a:t>Supports connected, disconnected and ORM data access models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Excellent integration with </a:t>
            </a:r>
            <a:r>
              <a:rPr lang="en-US" dirty="0">
                <a:solidFill>
                  <a:srgbClr val="F3BE60"/>
                </a:solidFill>
              </a:rPr>
              <a:t>LINQ</a:t>
            </a:r>
            <a:endParaRPr lang="en-US" dirty="0"/>
          </a:p>
          <a:p>
            <a:pPr lvl="1">
              <a:lnSpc>
                <a:spcPts val="3600"/>
              </a:lnSpc>
            </a:pPr>
            <a:r>
              <a:rPr lang="en-US" dirty="0"/>
              <a:t>Allows executing SQL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RDBMS</a:t>
            </a:r>
            <a:r>
              <a:rPr lang="en-US" dirty="0"/>
              <a:t> systems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Allows accessing data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ORM</a:t>
            </a:r>
            <a:r>
              <a:rPr lang="en-US" dirty="0"/>
              <a:t> approach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</a:t>
            </a:r>
            <a:r>
              <a:rPr lang="bg-BG" dirty="0"/>
              <a:t> </a:t>
            </a:r>
            <a:r>
              <a:rPr lang="en-US" dirty="0"/>
              <a:t>ADO.NET</a:t>
            </a:r>
            <a:r>
              <a:rPr lang="bg-BG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76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bg-BG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Data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Providers</a:t>
            </a:r>
            <a:r>
              <a:rPr lang="en-US" dirty="0"/>
              <a:t> are collections of classes that provide access to various databases</a:t>
            </a:r>
            <a:endParaRPr lang="bg-BG" dirty="0"/>
          </a:p>
          <a:p>
            <a:pPr lvl="1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For different </a:t>
            </a:r>
            <a:r>
              <a:rPr lang="bg-BG" dirty="0"/>
              <a:t>RDBMS </a:t>
            </a:r>
            <a:r>
              <a:rPr lang="en-US" dirty="0"/>
              <a:t>systems different</a:t>
            </a:r>
            <a:r>
              <a:rPr lang="bg-BG" dirty="0"/>
              <a:t>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Data Provider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are available</a:t>
            </a:r>
            <a:endParaRPr lang="bg-BG" dirty="0"/>
          </a:p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Several</a:t>
            </a:r>
            <a:r>
              <a:rPr lang="bg-BG" dirty="0"/>
              <a:t> </a:t>
            </a:r>
            <a:r>
              <a:rPr lang="en-US" dirty="0"/>
              <a:t>common objects are defined</a:t>
            </a:r>
            <a:endParaRPr lang="bg-BG" dirty="0"/>
          </a:p>
          <a:p>
            <a:pPr lvl="1">
              <a:lnSpc>
                <a:spcPct val="100000"/>
              </a:lnSpc>
              <a:spcBef>
                <a:spcPct val="20000"/>
              </a:spcBef>
            </a:pPr>
            <a:r>
              <a:rPr lang="bg-BG" b="1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Connection</a:t>
            </a:r>
            <a:r>
              <a:rPr lang="bg-BG" dirty="0"/>
              <a:t> – </a:t>
            </a:r>
            <a:r>
              <a:rPr lang="en-US" dirty="0"/>
              <a:t>to connect to the database</a:t>
            </a:r>
            <a:endParaRPr lang="bg-BG" dirty="0"/>
          </a:p>
          <a:p>
            <a:pPr lvl="1">
              <a:lnSpc>
                <a:spcPct val="100000"/>
              </a:lnSpc>
              <a:spcBef>
                <a:spcPct val="20000"/>
              </a:spcBef>
            </a:pPr>
            <a:r>
              <a:rPr lang="bg-BG" b="1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Command</a:t>
            </a:r>
            <a:r>
              <a:rPr lang="bg-BG" dirty="0"/>
              <a:t> – </a:t>
            </a:r>
            <a:r>
              <a:rPr lang="en-US" dirty="0"/>
              <a:t>to run an</a:t>
            </a:r>
            <a:r>
              <a:rPr lang="bg-BG" dirty="0"/>
              <a:t> SQL</a:t>
            </a:r>
            <a:r>
              <a:rPr lang="en-US" dirty="0"/>
              <a:t> command</a:t>
            </a:r>
            <a:endParaRPr lang="bg-BG" dirty="0"/>
          </a:p>
          <a:p>
            <a:pPr lvl="1">
              <a:lnSpc>
                <a:spcPct val="100000"/>
              </a:lnSpc>
              <a:spcBef>
                <a:spcPct val="20000"/>
              </a:spcBef>
            </a:pPr>
            <a:r>
              <a:rPr lang="bg-BG" b="1" dirty="0">
                <a:solidFill>
                  <a:srgbClr val="F3B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DataReader</a:t>
            </a:r>
            <a:r>
              <a:rPr lang="bg-BG" dirty="0"/>
              <a:t> – </a:t>
            </a:r>
            <a:r>
              <a:rPr lang="en-US" dirty="0"/>
              <a:t>to retrieve data</a:t>
            </a:r>
            <a:endParaRPr lang="bg-BG" sz="28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Providers in ADO.NET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78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Custom 1">
      <a:dk1>
        <a:sysClr val="windowText" lastClr="000000"/>
      </a:dk1>
      <a:lt1>
        <a:sysClr val="window" lastClr="FFFFFF"/>
      </a:lt1>
      <a:dk2>
        <a:srgbClr val="D9D5C7"/>
      </a:dk2>
      <a:lt2>
        <a:srgbClr val="FBEEDC"/>
      </a:lt2>
      <a:accent1>
        <a:srgbClr val="F3BE60"/>
      </a:accent1>
      <a:accent2>
        <a:srgbClr val="00B050"/>
      </a:accent2>
      <a:accent3>
        <a:srgbClr val="3BABFF"/>
      </a:accent3>
      <a:accent4>
        <a:srgbClr val="7030A0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2555</TotalTime>
  <Words>2181</Words>
  <Application>Microsoft Office PowerPoint</Application>
  <PresentationFormat>Custom</PresentationFormat>
  <Paragraphs>392</Paragraphs>
  <Slides>37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Consolas</vt:lpstr>
      <vt:lpstr>Courier New</vt:lpstr>
      <vt:lpstr>Wingdings</vt:lpstr>
      <vt:lpstr>Wingdings 2</vt:lpstr>
      <vt:lpstr>SoftUni 16x9</vt:lpstr>
      <vt:lpstr>DB Apps Introduction</vt:lpstr>
      <vt:lpstr>Table of Contents</vt:lpstr>
      <vt:lpstr>Questions</vt:lpstr>
      <vt:lpstr>Data Access Models</vt:lpstr>
      <vt:lpstr>Connected Model</vt:lpstr>
      <vt:lpstr>Connected Model: Benefits and Drawbacks</vt:lpstr>
      <vt:lpstr>ADO.NET Architecture</vt:lpstr>
      <vt:lpstr>What Is ADO.NET?</vt:lpstr>
      <vt:lpstr>Data Providers in ADO.NET</vt:lpstr>
      <vt:lpstr>Data Providers in ADO.NET (2)</vt:lpstr>
      <vt:lpstr>SqlClient and ADO.NET Connected Model</vt:lpstr>
      <vt:lpstr>ORM Model</vt:lpstr>
      <vt:lpstr>ORM Model – Benefits and Problems</vt:lpstr>
      <vt:lpstr>ADO.NET: Entity Framework Core</vt:lpstr>
      <vt:lpstr>SQL Client Data Provider</vt:lpstr>
      <vt:lpstr>SqlClient Data Provider</vt:lpstr>
      <vt:lpstr>The SqlConnection Class</vt:lpstr>
      <vt:lpstr>SqlConnection – Example</vt:lpstr>
      <vt:lpstr>DB Connection String</vt:lpstr>
      <vt:lpstr>Working with SqlConnection</vt:lpstr>
      <vt:lpstr>The SqlCommand Class</vt:lpstr>
      <vt:lpstr>SqlCommand – Example</vt:lpstr>
      <vt:lpstr>The SqlDataReader Class</vt:lpstr>
      <vt:lpstr>SqlDataReader – Example</vt:lpstr>
      <vt:lpstr>SQL Injection</vt:lpstr>
      <vt:lpstr>What is SQL Injection? (1)</vt:lpstr>
      <vt:lpstr>What is SQL Injection? (2)</vt:lpstr>
      <vt:lpstr>How Does SQL Injection Work?</vt:lpstr>
      <vt:lpstr>Preventing SQL Injection</vt:lpstr>
      <vt:lpstr>The SqlParameter Class</vt:lpstr>
      <vt:lpstr>Parameterized Commands – Example</vt:lpstr>
      <vt:lpstr>Connecting to Non-Microsoft Databases</vt:lpstr>
      <vt:lpstr>Connecting to Non-Microsoft Databases</vt:lpstr>
      <vt:lpstr>Summary</vt:lpstr>
      <vt:lpstr>DB Apps Introduction</vt:lpstr>
      <vt:lpstr>License</vt:lpstr>
      <vt:lpstr>Trainings @ Software University (SoftUni)</vt:lpstr>
    </vt:vector>
  </TitlesOfParts>
  <Manager/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University</dc:title>
  <dc:subject>Software Development Course</dc:subject>
  <dc:creator>Software University Foundation</dc:creator>
  <cp:keywords>Databases, SQL, programming, SoftUni, Software University, programming, software development, software engineering, course, database systems</cp:keywords>
  <dc:description>Software University Foundation - http://softuni.org</dc:description>
  <cp:lastModifiedBy>Vladimir Damyanovski</cp:lastModifiedBy>
  <cp:revision>83</cp:revision>
  <dcterms:created xsi:type="dcterms:W3CDTF">2014-01-02T17:00:34Z</dcterms:created>
  <dcterms:modified xsi:type="dcterms:W3CDTF">2017-11-01T10:16:30Z</dcterms:modified>
  <cp:category>db;databases;sql;programming;computer programming;software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